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238" r:id="rId3"/>
    <p:sldId id="1243" r:id="rId4"/>
    <p:sldId id="1244" r:id="rId5"/>
    <p:sldId id="1245" r:id="rId6"/>
    <p:sldId id="1249" r:id="rId7"/>
    <p:sldId id="1241" r:id="rId8"/>
    <p:sldId id="1239" r:id="rId9"/>
    <p:sldId id="1252" r:id="rId10"/>
    <p:sldId id="1259" r:id="rId11"/>
    <p:sldId id="1262" r:id="rId12"/>
    <p:sldId id="1260" r:id="rId13"/>
    <p:sldId id="1267" r:id="rId14"/>
    <p:sldId id="1268" r:id="rId15"/>
    <p:sldId id="1263" r:id="rId16"/>
    <p:sldId id="1269" r:id="rId17"/>
    <p:sldId id="1264" r:id="rId18"/>
    <p:sldId id="1265" r:id="rId19"/>
    <p:sldId id="1266" r:id="rId20"/>
    <p:sldId id="1261" r:id="rId21"/>
    <p:sldId id="1270" r:id="rId22"/>
    <p:sldId id="1271" r:id="rId23"/>
    <p:sldId id="1272" r:id="rId24"/>
    <p:sldId id="1273" r:id="rId25"/>
    <p:sldId id="1274" r:id="rId26"/>
    <p:sldId id="1275" r:id="rId27"/>
    <p:sldId id="1276" r:id="rId28"/>
    <p:sldId id="1277"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实验班提优训练</a:t>
            </a:r>
            <a:r>
              <a:rPr lang="zh-CN" altLang="en-US" sz="2000" baseline="0" smtClean="0">
                <a:solidFill>
                  <a:prstClr val="black"/>
                </a:solidFill>
                <a:latin typeface="楷体" panose="02010609060101010101" pitchFamily="49" charset="-122"/>
                <a:ea typeface="楷体" panose="02010609060101010101" pitchFamily="49" charset="-122"/>
              </a:rPr>
              <a:t> 高中英语 选择性必修 第三册 </a:t>
            </a:r>
            <a:r>
              <a:rPr lang="en-US" altLang="zh-CN" sz="2000" baseline="0" smtClean="0">
                <a:solidFill>
                  <a:prstClr val="black"/>
                </a:solidFill>
                <a:latin typeface="楷体" panose="02010609060101010101" pitchFamily="49" charset="-122"/>
                <a:ea typeface="楷体" panose="02010609060101010101" pitchFamily="49" charset="-122"/>
              </a:rPr>
              <a:t>WYS</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2077492"/>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1</a:t>
            </a:r>
            <a:r>
              <a:rPr lang="zh-CN" altLang="en-US"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48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Face </a:t>
            </a:r>
            <a:r>
              <a:rPr lang="en-US" altLang="zh-CN" sz="48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values</a:t>
            </a:r>
          </a:p>
          <a:p>
            <a:pPr algn="ctr" eaLnBrk="1" fontAlgn="auto" hangingPunct="1">
              <a:lnSpc>
                <a:spcPct val="150000"/>
              </a:lnSpc>
              <a:spcBef>
                <a:spcPts val="0"/>
              </a:spcBef>
              <a:spcAft>
                <a:spcPts val="0"/>
              </a:spcAft>
            </a:pPr>
            <a:r>
              <a:rPr lang="en-US" altLang="zh-CN" sz="38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Part 3</a:t>
            </a:r>
            <a:r>
              <a:rPr lang="zh-CN" altLang="en-US" sz="38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380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Developing ideas &amp; Presenting ideas</a:t>
            </a:r>
            <a:endParaRPr lang="zh-CN" altLang="en-US" sz="38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844824"/>
            <a:ext cx="11521280" cy="792088"/>
          </a:xfrm>
          <a:prstGeom prst="rect">
            <a:avLst/>
          </a:prstGeom>
        </p:spPr>
      </p:pic>
      <p:sp>
        <p:nvSpPr>
          <p:cNvPr id="2" name="内容占位符 1"/>
          <p:cNvSpPr>
            <a:spLocks noGrp="1"/>
          </p:cNvSpPr>
          <p:nvPr>
            <p:ph idx="1"/>
          </p:nvPr>
        </p:nvSpPr>
        <p:spPr>
          <a:xfrm>
            <a:off x="360854" y="1988840"/>
            <a:ext cx="11485848" cy="576248"/>
          </a:xfrm>
        </p:spPr>
        <p:txBody>
          <a:bodyPr/>
          <a:lstStyle/>
          <a:p>
            <a:pPr hangingPunct="0">
              <a:spcAft>
                <a:spcPts val="0"/>
              </a:spcAft>
            </a:pPr>
            <a:r>
              <a:rPr lang="en-US" altLang="zh-CN" b="1">
                <a:solidFill>
                  <a:srgbClr val="F08100"/>
                </a:solidFill>
                <a:latin typeface="MS Mincho"/>
                <a:ea typeface="宋体" panose="02010600030101010101" pitchFamily="2" charset="-122"/>
                <a:cs typeface="Times New Roman" panose="02020603050405020304" pitchFamily="18" charset="0"/>
              </a:rPr>
              <a:t>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the first </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to break the silence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他首先打破了沉默</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406574" y="1340768"/>
            <a:ext cx="2023437" cy="481070"/>
          </a:xfrm>
          <a:prstGeom prst="rect">
            <a:avLst/>
          </a:prstGeom>
        </p:spPr>
      </p:pic>
      <p:sp>
        <p:nvSpPr>
          <p:cNvPr id="5" name="内容占位符 1"/>
          <p:cNvSpPr txBox="1">
            <a:spLocks/>
          </p:cNvSpPr>
          <p:nvPr/>
        </p:nvSpPr>
        <p:spPr bwMode="auto">
          <a:xfrm>
            <a:off x="297990" y="278266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break the silence</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是动词不定式作后置定语。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7276;FounderCES"/>
          <p:cNvPicPr/>
          <p:nvPr/>
        </p:nvPicPr>
        <p:blipFill>
          <a:blip r:embed="rId4"/>
          <a:stretch>
            <a:fillRect/>
          </a:stretch>
        </p:blipFill>
        <p:spPr>
          <a:xfrm>
            <a:off x="271702" y="2971534"/>
            <a:ext cx="1062086" cy="360039"/>
          </a:xfrm>
          <a:prstGeom prst="rect">
            <a:avLst/>
          </a:prstGeom>
        </p:spPr>
      </p:pic>
    </p:spTree>
    <p:extLst>
      <p:ext uri="{BB962C8B-B14F-4D97-AF65-F5344CB8AC3E}">
        <p14:creationId xmlns:p14="http://schemas.microsoft.com/office/powerpoint/2010/main" val="4269483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340768"/>
            <a:ext cx="11521280" cy="4104456"/>
          </a:xfrm>
          <a:prstGeom prst="rect">
            <a:avLst/>
          </a:prstGeom>
        </p:spPr>
      </p:pic>
      <p:sp>
        <p:nvSpPr>
          <p:cNvPr id="2" name="内容占位符 1"/>
          <p:cNvSpPr>
            <a:spLocks noGrp="1"/>
          </p:cNvSpPr>
          <p:nvPr>
            <p:ph idx="1"/>
          </p:nvPr>
        </p:nvSpPr>
        <p:spPr>
          <a:xfrm>
            <a:off x="360854" y="1846565"/>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当中心词是序数词或被序数词、形容词最高级等修饰时或前有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only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等限定词时，常用不定式作后置定语。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作定语的不定式如果是不及物动词，或者不定式所修饰的名词或代词是不定式动作的地点、工具，不定式后面需加相应的介词。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动词不定式作定语用来修饰的词是抽象名词，常见的有：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chance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ambition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anxiety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answer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412776"/>
            <a:ext cx="1777672" cy="349024"/>
          </a:xfrm>
          <a:prstGeom prst="rect">
            <a:avLst/>
          </a:prstGeom>
        </p:spPr>
      </p:pic>
    </p:spTree>
    <p:extLst>
      <p:ext uri="{BB962C8B-B14F-4D97-AF65-F5344CB8AC3E}">
        <p14:creationId xmlns:p14="http://schemas.microsoft.com/office/powerpoint/2010/main" val="4070543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330890"/>
            <a:ext cx="11485848" cy="3970318"/>
          </a:xfrm>
        </p:spPr>
        <p:txBody>
          <a:bodyPr/>
          <a:lstStyle/>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girl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earthquake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小女孩是这场大地震中唯一的幸存者。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他只有一个小房间可以住。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ability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itself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表达观点的能力和观点本身一样重要。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faraway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contact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在那个遥远的村子里没有信号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我试图用各种方法联系你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但失败了。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85199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844824"/>
            <a:ext cx="11521280" cy="1944216"/>
          </a:xfrm>
          <a:prstGeom prst="rect">
            <a:avLst/>
          </a:prstGeom>
        </p:spPr>
      </p:pic>
      <p:sp>
        <p:nvSpPr>
          <p:cNvPr id="2" name="内容占位符 1"/>
          <p:cNvSpPr>
            <a:spLocks noGrp="1"/>
          </p:cNvSpPr>
          <p:nvPr>
            <p:ph idx="1"/>
          </p:nvPr>
        </p:nvSpPr>
        <p:spPr>
          <a:xfrm>
            <a:off x="360854" y="1988840"/>
            <a:ext cx="11485848" cy="1684244"/>
          </a:xfrm>
        </p:spPr>
        <p:txBody>
          <a:bodyPr/>
          <a:lstStyle/>
          <a:p>
            <a:pPr hangingPunct="0">
              <a:spcAft>
                <a:spcPts val="0"/>
              </a:spcAft>
            </a:pPr>
            <a:r>
              <a:rPr lang="en-US" altLang="zh-CN" b="1">
                <a:solidFill>
                  <a:srgbClr val="F08100"/>
                </a:solidFill>
                <a:latin typeface="MS Mincho"/>
                <a:ea typeface="宋体" panose="02010600030101010101" pitchFamily="2" charset="-122"/>
                <a:cs typeface="Times New Roman" panose="02020603050405020304" pitchFamily="18" charset="0"/>
              </a:rPr>
              <a:t>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understood the motion of the head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as though hesitating whether to finish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deaf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他看懂了头的动作。</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好像在犹豫是否要说完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我是聋的。</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297990" y="393479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though hesitating whether to finish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为状语从句的省略。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7276;FounderCES"/>
          <p:cNvPicPr/>
          <p:nvPr/>
        </p:nvPicPr>
        <p:blipFill>
          <a:blip r:embed="rId3"/>
          <a:stretch>
            <a:fillRect/>
          </a:stretch>
        </p:blipFill>
        <p:spPr>
          <a:xfrm>
            <a:off x="271702" y="4123662"/>
            <a:ext cx="1062086" cy="360039"/>
          </a:xfrm>
          <a:prstGeom prst="rect">
            <a:avLst/>
          </a:prstGeom>
        </p:spPr>
      </p:pic>
    </p:spTree>
    <p:extLst>
      <p:ext uri="{BB962C8B-B14F-4D97-AF65-F5344CB8AC3E}">
        <p14:creationId xmlns:p14="http://schemas.microsoft.com/office/powerpoint/2010/main" val="3940741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340768"/>
            <a:ext cx="11521280" cy="2880320"/>
          </a:xfrm>
          <a:prstGeom prst="rect">
            <a:avLst/>
          </a:prstGeom>
        </p:spPr>
      </p:pic>
      <p:sp>
        <p:nvSpPr>
          <p:cNvPr id="2" name="内容占位符 1"/>
          <p:cNvSpPr>
            <a:spLocks noGrp="1"/>
          </p:cNvSpPr>
          <p:nvPr>
            <p:ph idx="1"/>
          </p:nvPr>
        </p:nvSpPr>
        <p:spPr>
          <a:xfrm>
            <a:off x="360854" y="1846565"/>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在含有时间、条件、让步、方式等状语从句的复合句中，当从句的主语和主句的主语一致，且从句谓语有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动词时，可省略从句的主语和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在含有时间、条件、让步、方式等状语从句的复合句中，若从句的主语是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，且从句谓语有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动词时，可省略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1412776"/>
            <a:ext cx="1777672" cy="349024"/>
          </a:xfrm>
          <a:prstGeom prst="rect">
            <a:avLst/>
          </a:prstGeom>
        </p:spPr>
      </p:pic>
    </p:spTree>
    <p:extLst>
      <p:ext uri="{BB962C8B-B14F-4D97-AF65-F5344CB8AC3E}">
        <p14:creationId xmlns:p14="http://schemas.microsoft.com/office/powerpoint/2010/main" val="1189441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136933"/>
            <a:ext cx="11485848" cy="4524315"/>
          </a:xfrm>
        </p:spPr>
        <p:txBody>
          <a:bodyPr/>
          <a:lstStyle/>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他到处看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好像在找什么东西。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careless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当你遛狗的时候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你不小心松开了狗链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然后狗被车撞了。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有必要的话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我会派一些人去帮你。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无论何时有可能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你都应该来帮忙。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4880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764704"/>
            <a:ext cx="11521280" cy="1296144"/>
          </a:xfrm>
          <a:prstGeom prst="rect">
            <a:avLst/>
          </a:prstGeom>
        </p:spPr>
      </p:pic>
      <p:sp>
        <p:nvSpPr>
          <p:cNvPr id="2" name="内容占位符 1"/>
          <p:cNvSpPr>
            <a:spLocks noGrp="1"/>
          </p:cNvSpPr>
          <p:nvPr>
            <p:ph idx="1"/>
          </p:nvPr>
        </p:nvSpPr>
        <p:spPr>
          <a:xfrm>
            <a:off x="360854" y="908720"/>
            <a:ext cx="11485848" cy="1130246"/>
          </a:xfrm>
        </p:spPr>
        <p:txBody>
          <a:bodyPr/>
          <a:lstStyle/>
          <a:p>
            <a:pPr hangingPunct="0">
              <a:spcAft>
                <a:spcPts val="0"/>
              </a:spcAft>
            </a:pPr>
            <a:r>
              <a:rPr lang="en-US" altLang="zh-CN" b="1">
                <a:solidFill>
                  <a:srgbClr val="F08100"/>
                </a:solidFill>
                <a:latin typeface="MS Mincho"/>
                <a:ea typeface="宋体" panose="02010600030101010101" pitchFamily="2" charset="-122"/>
                <a:cs typeface="Times New Roman" panose="02020603050405020304" pitchFamily="18" charset="0"/>
              </a:rPr>
              <a:t>❸</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a:solidFill>
                  <a:srgbClr val="F081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F081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 I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iewed my ugliness as at the present moment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我从来没有像现在这样觉得自己丑。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297990" y="2060848"/>
            <a:ext cx="1148584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否定词位于句首时，句子使用倒装结构。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assignment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popular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newspaper</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周阳永远不会忘记他在一家颇受欢迎的英文报纸的办公室的第一项任务。</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olunteers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elop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personally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increase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awareness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你们不仅可以帮助我们的青年志愿者发展自己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你们还可以学到新的技能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提高文化意识。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直到患了重病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这个年轻人才知道健康的重要性。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7276;FounderCES"/>
          <p:cNvPicPr/>
          <p:nvPr/>
        </p:nvPicPr>
        <p:blipFill>
          <a:blip r:embed="rId3"/>
          <a:stretch>
            <a:fillRect/>
          </a:stretch>
        </p:blipFill>
        <p:spPr>
          <a:xfrm>
            <a:off x="271702" y="2249713"/>
            <a:ext cx="1062086" cy="360039"/>
          </a:xfrm>
          <a:prstGeom prst="rect">
            <a:avLst/>
          </a:prstGeom>
        </p:spPr>
      </p:pic>
    </p:spTree>
    <p:extLst>
      <p:ext uri="{BB962C8B-B14F-4D97-AF65-F5344CB8AC3E}">
        <p14:creationId xmlns:p14="http://schemas.microsoft.com/office/powerpoint/2010/main" val="3930536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14517"/>
            <a:ext cx="11485848" cy="5078313"/>
          </a:xfrm>
        </p:spPr>
        <p:txBody>
          <a:bodyPr/>
          <a:lstStyle/>
          <a:p>
            <a:pPr algn="ctr" hangingPunct="0">
              <a:spcAft>
                <a:spcPts val="0"/>
              </a:spcAft>
            </a:pPr>
            <a:r>
              <a:rPr lang="zh-CN" altLang="zh-CN" b="1">
                <a:solidFill>
                  <a:srgbClr val="68A88C"/>
                </a:solidFill>
                <a:latin typeface="Times New Roman" panose="02020603050405020304" pitchFamily="18" charset="0"/>
                <a:ea typeface="黑体" panose="02010609060101010101" pitchFamily="49" charset="-122"/>
                <a:cs typeface="Times New Roman" panose="02020603050405020304" pitchFamily="18" charset="0"/>
              </a:rPr>
              <a:t>主语从句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主语从句指在主从复合句中用作主语的从句。主语从句通常由从属连词（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）、连接代词（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）或连接副词（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party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真遗憾他没有来参加聚会。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win</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game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他是否会赢得比赛还不知道。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这是怎么发生的还不清楚。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arri</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他们什么时候到没有关系。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j-ea"/>
                <a:ea typeface="+mj-ea"/>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address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我想知道的是他的名字和地址</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法疑难.eps" descr="id:2147487311;FounderCES"/>
          <p:cNvPicPr/>
          <p:nvPr/>
        </p:nvPicPr>
        <p:blipFill>
          <a:blip r:embed="rId2"/>
          <a:stretch>
            <a:fillRect/>
          </a:stretch>
        </p:blipFill>
        <p:spPr>
          <a:xfrm>
            <a:off x="3502918" y="764704"/>
            <a:ext cx="4862830" cy="531495"/>
          </a:xfrm>
          <a:prstGeom prst="rect">
            <a:avLst/>
          </a:prstGeom>
        </p:spPr>
      </p:pic>
    </p:spTree>
    <p:extLst>
      <p:ext uri="{BB962C8B-B14F-4D97-AF65-F5344CB8AC3E}">
        <p14:creationId xmlns:p14="http://schemas.microsoft.com/office/powerpoint/2010/main" val="2671035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68760"/>
            <a:ext cx="11485848" cy="3970318"/>
          </a:xfrm>
        </p:spPr>
        <p:txBody>
          <a:bodyPr/>
          <a:lstStyle/>
          <a:p>
            <a:pPr indent="612140" algn="dist"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有时为了保持句子平衡，通常用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来作形式主语，而将真正的主语从句移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作形式主语的常见的句型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ious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wonderful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funny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action</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serious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在问题变得非常严重之前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我们现在采取行动是必要的</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63274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＋名词词组（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wonder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honour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good thing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pity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surprise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isit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places</a:t>
            </a:r>
            <a:r>
              <a:rPr lang="en-US" altLang="zh-CN"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很可惜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我们没有足够的时间去参观所有的地方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B0F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ercame</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obstacles</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determination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这位年轻人有着如此坚定的决心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难怪能克服重重阻碍。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arranged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done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pre</a:t>
            </a:r>
            <a:r>
              <a:rPr lang="en-US" altLang="zh-CN" b="1">
                <a:solidFill>
                  <a:srgbClr val="00AEE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ent</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ri</a:t>
            </a:r>
            <a:r>
              <a:rPr lang="en-US" altLang="zh-CN" b="1">
                <a:solidFill>
                  <a:srgbClr val="00AEE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polluted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有人建议应做更多的工作阻止河流遭受污染。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37909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586764"/>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5477F"/>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尝试</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企图 </a:t>
            </a:r>
            <a:r>
              <a:rPr lang="en-US" altLang="zh-CN" b="1"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尝试</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企图</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努力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3" y="908720"/>
            <a:ext cx="1897927" cy="432048"/>
          </a:xfrm>
          <a:prstGeom prst="rect">
            <a:avLst/>
          </a:prstGeom>
        </p:spPr>
      </p:pic>
      <p:pic>
        <p:nvPicPr>
          <p:cNvPr id="4" name="图片 3"/>
          <p:cNvPicPr>
            <a:picLocks noChangeAspect="1"/>
          </p:cNvPicPr>
          <p:nvPr/>
        </p:nvPicPr>
        <p:blipFill>
          <a:blip r:embed="rId3"/>
          <a:stretch>
            <a:fillRect/>
          </a:stretch>
        </p:blipFill>
        <p:spPr>
          <a:xfrm>
            <a:off x="262558" y="2636912"/>
            <a:ext cx="11593288" cy="2808312"/>
          </a:xfrm>
          <a:prstGeom prst="rect">
            <a:avLst/>
          </a:prstGeom>
        </p:spPr>
      </p:pic>
      <p:sp>
        <p:nvSpPr>
          <p:cNvPr id="5" name="内容占位符 1"/>
          <p:cNvSpPr txBox="1">
            <a:spLocks/>
          </p:cNvSpPr>
          <p:nvPr/>
        </p:nvSpPr>
        <p:spPr bwMode="auto">
          <a:xfrm>
            <a:off x="360854" y="314096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forgotten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unfortunate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kidnap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night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kindness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punished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你忘记了一个不幸的人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那个在一天晚上试图绑架你的人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也正是这个人在受到惩罚时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得到过你的善意。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954;FounderCES"/>
          <p:cNvPicPr/>
          <p:nvPr/>
        </p:nvPicPr>
        <p:blipFill>
          <a:blip r:embed="rId4"/>
          <a:stretch>
            <a:fillRect/>
          </a:stretch>
        </p:blipFill>
        <p:spPr>
          <a:xfrm>
            <a:off x="2638822" y="2366570"/>
            <a:ext cx="9217024" cy="547606"/>
          </a:xfrm>
          <a:prstGeom prst="rect">
            <a:avLst/>
          </a:prstGeom>
        </p:spPr>
      </p:pic>
    </p:spTree>
    <p:extLst>
      <p:ext uri="{BB962C8B-B14F-4D97-AF65-F5344CB8AC3E}">
        <p14:creationId xmlns:p14="http://schemas.microsoft.com/office/powerpoint/2010/main" val="2329675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他是否来这无关紧要。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注意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引导的主语从句，通常不用形式主语，而是放在句首，表示</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mn-ea"/>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我们所需要的是更多的时间。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主语从句位于句首，表示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时，只能用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作形式主语，主语从句后置时，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均可引导主语从句。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if/whether</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newly</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formed</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committee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policy</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put</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practice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新组建的委员会制定的政策能否实施还有待观察。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mn-ea"/>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become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Olympic</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champions</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他们未来是否会成为奥运冠军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还有待观察。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2821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2589"/>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学科核心素养是学科育人价值的集中体现，是学生通过学科学习而逐步形成的正确价值观念、必备品格和关键能力。英语学科核心素养主要包括语言能力、文化意识、思维品质和学习能力。下面文段中讨论了时尚的标准，旨在让学生打破传统观念，提出不同的衡量时尚标准的观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时尚的标准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9E76B3"/>
                </a:solidFill>
                <a:latin typeface="Times New Roman" panose="02020603050405020304" pitchFamily="18" charset="0"/>
                <a:ea typeface="楷体" panose="02010609060101010101" pitchFamily="49" charset="-122"/>
                <a:cs typeface="Times New Roman" panose="02020603050405020304" pitchFamily="18" charset="0"/>
              </a:rPr>
              <a:t>思维品质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9E76B3"/>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9E76B3"/>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9E76B3"/>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318;FounderCES"/>
          <p:cNvPicPr/>
          <p:nvPr/>
        </p:nvPicPr>
        <p:blipFill>
          <a:blip r:embed="rId2"/>
          <a:stretch>
            <a:fillRect/>
          </a:stretch>
        </p:blipFill>
        <p:spPr>
          <a:xfrm>
            <a:off x="3502918" y="836712"/>
            <a:ext cx="4778375" cy="499110"/>
          </a:xfrm>
          <a:prstGeom prst="rect">
            <a:avLst/>
          </a:prstGeom>
        </p:spPr>
      </p:pic>
      <p:pic>
        <p:nvPicPr>
          <p:cNvPr id="4" name="ST07.eps" descr="id:2147487325;FounderCES"/>
          <p:cNvPicPr/>
          <p:nvPr/>
        </p:nvPicPr>
        <p:blipFill>
          <a:blip r:embed="rId3"/>
          <a:stretch>
            <a:fillRect/>
          </a:stretch>
        </p:blipFill>
        <p:spPr>
          <a:xfrm>
            <a:off x="2134766" y="1484784"/>
            <a:ext cx="7529195" cy="307975"/>
          </a:xfrm>
          <a:prstGeom prst="rect">
            <a:avLst/>
          </a:prstGeom>
        </p:spPr>
      </p:pic>
    </p:spTree>
    <p:extLst>
      <p:ext uri="{BB962C8B-B14F-4D97-AF65-F5344CB8AC3E}">
        <p14:creationId xmlns:p14="http://schemas.microsoft.com/office/powerpoint/2010/main" val="3469626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36933"/>
            <a:ext cx="11485848" cy="452431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considered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shaping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power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responsibility</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arious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magazines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bookstore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shiny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models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disorder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consumed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passions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33757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268760"/>
            <a:ext cx="11485848" cy="3416320"/>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able-bodied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impossible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exposed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photoshopped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single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sight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erywhere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hurts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Shockingly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women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unhappy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teens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themsel</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2317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4315"/>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progress</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models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musicians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promote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pressure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unrealistic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standards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ol</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inclusi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appearances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requires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decision-makers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photographers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directors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cooperating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often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erlook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crucial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aspect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plus-size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transgender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photographers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directors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makeup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artists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accommodating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arious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641395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80832"/>
            <a:ext cx="11485848" cy="3416320"/>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aimed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redefine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bikini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standards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consumer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clothes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accommodate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sizes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eryone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size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responsibility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designers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challenge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narrow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definition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teens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pressures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eloping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fashion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industry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identities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42805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808612"/>
            <a:ext cx="11521280" cy="2016224"/>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2776"/>
                <a:ext cx="11485848" cy="2340000"/>
              </a:xfrm>
            </p:spPr>
            <p:txBody>
              <a:bodyPr/>
              <a:lstStyle/>
              <a:p>
                <a:pPr hangingPunct="0">
                  <a:spcAft>
                    <a:spcPts val="0"/>
                  </a:spcAft>
                </a:pPr>
                <a14:m>
                  <m:oMath xmlns:m="http://schemas.openxmlformats.org/officeDocument/2006/math">
                    <m:limLow>
                      <m:limLow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𝐈𝐭</m:t>
                            </m:r>
                          </m:e>
                        </m:bar>
                      </m:e>
                      <m:lim>
                        <m:r>
                          <m:rPr>
                            <m:nor/>
                          </m:rPr>
                          <a:rPr lang="zh-CN" altLang="zh-CN" b="1">
                            <a:solidFill>
                              <a:srgbClr val="00AEEF"/>
                            </a:solidFill>
                            <a:latin typeface="楷体" panose="02010609060101010101" pitchFamily="49" charset="-122"/>
                            <a:ea typeface="楷体" panose="02010609060101010101" pitchFamily="49" charset="-122"/>
                            <a:cs typeface="Times New Roman" panose="02020603050405020304" pitchFamily="18" charset="0"/>
                          </a:rPr>
                          <m:t>形式主语</m:t>
                        </m:r>
                      </m:lim>
                    </m:limLow>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impossible </a:t>
                </a:r>
                <a14:m>
                  <m:oMath xmlns:m="http://schemas.openxmlformats.org/officeDocument/2006/math">
                    <m:limLow>
                      <m:limLow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F38928"/>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𝐧𝐨𝐭</m:t>
                            </m:r>
                            <m:r>
                              <m:rPr>
                                <m:nor/>
                              </m:rPr>
                              <a:rPr lang="en-US" altLang="zh-CN"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𝐛𝐞𝐞𝐱𝐩𝐨𝐬𝐞𝐝</m:t>
                            </m:r>
                            <m:r>
                              <m:rPr>
                                <m:nor/>
                              </m:rPr>
                              <a:rPr lang="en-US" altLang="zh-CN"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F38928"/>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F38928"/>
                                </a:solidFill>
                                <a:latin typeface="Cambria Math" panose="02040503050406030204" pitchFamily="18" charset="0"/>
                                <a:ea typeface="宋体" panose="02010600030101010101" pitchFamily="2" charset="-122"/>
                                <a:cs typeface="Times New Roman" panose="02020603050405020304" pitchFamily="18" charset="0"/>
                              </a:rPr>
                              <m:t>𝐢𝐦𝐚𝐠𝐞𝐬</m:t>
                            </m:r>
                          </m:e>
                        </m:bar>
                      </m:e>
                      <m:lim>
                        <m:r>
                          <m:rPr>
                            <m:nor/>
                          </m:rPr>
                          <a:rPr lang="zh-CN" altLang="zh-CN" b="1">
                            <a:solidFill>
                              <a:srgbClr val="F38928"/>
                            </a:solidFill>
                            <a:latin typeface="楷体" panose="02010609060101010101" pitchFamily="49" charset="-122"/>
                            <a:ea typeface="楷体" panose="02010609060101010101" pitchFamily="49" charset="-122"/>
                            <a:cs typeface="Times New Roman" panose="02020603050405020304" pitchFamily="18" charset="0"/>
                          </a:rPr>
                          <m:t>主语</m:t>
                        </m:r>
                      </m:lim>
                    </m:limLow>
                  </m:oMath>
                </a14:m>
                <a: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F38928"/>
                    </a:solidFill>
                    <a:uFill>
                      <a:solidFill>
                        <a:srgbClr val="F38928"/>
                      </a:solidFill>
                    </a:uFill>
                    <a:latin typeface="Times New Roman" panose="02020603050405020304" pitchFamily="18" charset="0"/>
                    <a:ea typeface="宋体" panose="02010600030101010101" pitchFamily="2" charset="-122"/>
                    <a:cs typeface="Times New Roman" panose="02020603050405020304" pitchFamily="18" charset="0"/>
                  </a:rPr>
                  <a:t>of models</a:t>
                </a:r>
                <a:r>
                  <a:rPr lang="en-US" altLang="zh-CN" b="1">
                    <a:solidFill>
                      <a:srgbClr val="F38928"/>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limLow>
                      <m:limLow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b="1"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𝐭𝐡𝐚𝐭</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𝐡𝐚𝐯𝐞</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𝐛𝐞𝐞𝐧</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𝐩𝐡𝐨𝐭𝐨𝐬𝐡𝐨𝐩𝐩𝐞𝐝</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𝐭𝐨</m:t>
                            </m:r>
                            <m:r>
                              <m:rPr>
                                <m:nor/>
                              </m:rPr>
                              <a:rPr lang="en-US" altLang="zh-CN" b="1">
                                <a:solidFill>
                                  <a:srgbClr val="00AEEF"/>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AEEF"/>
                                </a:solidFill>
                                <a:latin typeface="Cambria Math" panose="02040503050406030204" pitchFamily="18" charset="0"/>
                                <a:ea typeface="宋体" panose="02010600030101010101" pitchFamily="2" charset="-122"/>
                                <a:cs typeface="Times New Roman" panose="02020603050405020304" pitchFamily="18" charset="0"/>
                              </a:rPr>
                              <m:t>𝐰𝐡𝐞𝐫𝐞</m:t>
                            </m:r>
                          </m:e>
                        </m:bar>
                      </m:e>
                      <m:lim>
                        <m:r>
                          <m:rPr>
                            <m:nor/>
                          </m:rPr>
                          <a:rPr lang="zh-CN" altLang="zh-CN" b="1">
                            <a:solidFill>
                              <a:srgbClr val="00AEEF"/>
                            </a:solidFill>
                            <a:latin typeface="楷体" panose="02010609060101010101" pitchFamily="49" charset="-122"/>
                            <a:ea typeface="楷体" panose="02010609060101010101" pitchFamily="49" charset="-122"/>
                            <a:cs typeface="Times New Roman" panose="02020603050405020304" pitchFamily="18" charset="0"/>
                          </a:rPr>
                          <m:t>定语从句</m:t>
                        </m:r>
                      </m:lim>
                    </m:limLow>
                  </m:oMath>
                </a14:m>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a:solidFill>
                      <a:srgbClr val="00AEEF"/>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there’s not a single spot in sight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2776"/>
                <a:ext cx="11485848" cy="2340000"/>
              </a:xfrm>
              <a:blipFill>
                <a:blip r:embed="rId3"/>
                <a:stretch>
                  <a:fillRect l="-425" r="-849" b="-1302"/>
                </a:stretch>
              </a:blipFill>
            </p:spPr>
            <p:txBody>
              <a:bodyPr/>
              <a:lstStyle/>
              <a:p>
                <a:r>
                  <a:rPr lang="zh-CN" altLang="en-US">
                    <a:noFill/>
                  </a:rPr>
                  <a:t> </a:t>
                </a:r>
              </a:p>
            </p:txBody>
          </p:sp>
        </mc:Fallback>
      </mc:AlternateContent>
      <p:pic>
        <p:nvPicPr>
          <p:cNvPr id="3" name="句型解读.eps" descr="id:2147487332;FounderCES"/>
          <p:cNvPicPr/>
          <p:nvPr/>
        </p:nvPicPr>
        <p:blipFill>
          <a:blip r:embed="rId4"/>
          <a:stretch>
            <a:fillRect/>
          </a:stretch>
        </p:blipFill>
        <p:spPr>
          <a:xfrm>
            <a:off x="406574" y="980728"/>
            <a:ext cx="1749291" cy="343436"/>
          </a:xfrm>
          <a:prstGeom prst="rect">
            <a:avLst/>
          </a:prstGeom>
        </p:spPr>
      </p:pic>
    </p:spTree>
    <p:extLst>
      <p:ext uri="{BB962C8B-B14F-4D97-AF65-F5344CB8AC3E}">
        <p14:creationId xmlns:p14="http://schemas.microsoft.com/office/powerpoint/2010/main" val="2499313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1064925"/>
            <a:ext cx="11485848" cy="452431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引导的定语从句中包含了一个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不可能不接触到那些被美化到看不到一个斑点的模特的照片。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desire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渴望；请求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允许，准许；使有可能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deny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否认；拒绝承认；拒绝给予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cooperate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合作，协作；配合，协助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approach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方法，态度；靠近，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分析a_1.eps" descr="id:2147487339;FounderCES"/>
          <p:cNvPicPr/>
          <p:nvPr/>
        </p:nvPicPr>
        <p:blipFill>
          <a:blip r:embed="rId2"/>
          <a:stretch>
            <a:fillRect/>
          </a:stretch>
        </p:blipFill>
        <p:spPr>
          <a:xfrm>
            <a:off x="550590" y="1299533"/>
            <a:ext cx="625475" cy="296545"/>
          </a:xfrm>
          <a:prstGeom prst="rect">
            <a:avLst/>
          </a:prstGeom>
        </p:spPr>
      </p:pic>
      <p:pic>
        <p:nvPicPr>
          <p:cNvPr id="7" name="译文.eps" descr="id:2147487346;FounderCES"/>
          <p:cNvPicPr/>
          <p:nvPr/>
        </p:nvPicPr>
        <p:blipFill>
          <a:blip r:embed="rId3"/>
          <a:stretch>
            <a:fillRect/>
          </a:stretch>
        </p:blipFill>
        <p:spPr>
          <a:xfrm>
            <a:off x="550590" y="1803589"/>
            <a:ext cx="633095" cy="296545"/>
          </a:xfrm>
          <a:prstGeom prst="rect">
            <a:avLst/>
          </a:prstGeom>
        </p:spPr>
      </p:pic>
      <p:pic>
        <p:nvPicPr>
          <p:cNvPr id="8" name="sb11.eps" descr="id:2147487353;FounderCES"/>
          <p:cNvPicPr/>
          <p:nvPr/>
        </p:nvPicPr>
        <p:blipFill>
          <a:blip r:embed="rId4"/>
          <a:stretch>
            <a:fillRect/>
          </a:stretch>
        </p:blipFill>
        <p:spPr>
          <a:xfrm>
            <a:off x="406574" y="2379653"/>
            <a:ext cx="1728653" cy="402023"/>
          </a:xfrm>
          <a:prstGeom prst="rect">
            <a:avLst/>
          </a:prstGeom>
        </p:spPr>
      </p:pic>
    </p:spTree>
    <p:extLst>
      <p:ext uri="{BB962C8B-B14F-4D97-AF65-F5344CB8AC3E}">
        <p14:creationId xmlns:p14="http://schemas.microsoft.com/office/powerpoint/2010/main" val="13022217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35675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responsibility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责任，负责；（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对不良事件所负的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）责任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consume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消耗，消费；吃，喝；吞噬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热情；酷爱，热衷的爱好（</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或活动等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erse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不同的，各式各样的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erlook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忽视，忽略；（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工作、职位、提拔等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）不考虑（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challenge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挑战，向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下战书；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sb12.eps" descr="id:2147487360;FounderCES"/>
          <p:cNvPicPr/>
          <p:nvPr/>
        </p:nvPicPr>
        <p:blipFill>
          <a:blip r:embed="rId2"/>
          <a:stretch>
            <a:fillRect/>
          </a:stretch>
        </p:blipFill>
        <p:spPr>
          <a:xfrm>
            <a:off x="406574" y="1052736"/>
            <a:ext cx="1771015" cy="438785"/>
          </a:xfrm>
          <a:prstGeom prst="rect">
            <a:avLst/>
          </a:prstGeom>
        </p:spPr>
      </p:pic>
    </p:spTree>
    <p:extLst>
      <p:ext uri="{BB962C8B-B14F-4D97-AF65-F5344CB8AC3E}">
        <p14:creationId xmlns:p14="http://schemas.microsoft.com/office/powerpoint/2010/main" val="2744655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92917"/>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attempt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attempt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企图做某事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an attempt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one’s first attempt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某人首次尝试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hospital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catastrophe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两个月后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当威尔逊从医院回到家时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他的父母试图找到一种方法来处理发生在他们生活中的灾难</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1196752"/>
            <a:ext cx="916310" cy="348745"/>
          </a:xfrm>
          <a:prstGeom prst="rect">
            <a:avLst/>
          </a:prstGeom>
        </p:spPr>
      </p:pic>
    </p:spTree>
    <p:extLst>
      <p:ext uri="{BB962C8B-B14F-4D97-AF65-F5344CB8AC3E}">
        <p14:creationId xmlns:p14="http://schemas.microsoft.com/office/powerpoint/2010/main" val="1146193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49263"/>
            <a:ext cx="11485848" cy="3970318"/>
          </a:xfrm>
        </p:spPr>
        <p:txBody>
          <a:bodyPr/>
          <a:lstStyle/>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lack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他试图得出一个结论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但由于缺乏足够的证据而最终失败了。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enhance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为了提高学生们的生活技能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上周在我们学校举行了首届主题为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劳动创造更美好的生活</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的在线展示活动。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mn-ea"/>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passed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他第一次尝试就通过了驾驶考试。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8070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5017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expression </a:t>
            </a:r>
            <a:r>
              <a:rPr lang="en-US" altLang="zh-CN" b="1"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表情</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神色</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表达</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表示</a:t>
            </a:r>
            <a:r>
              <a:rPr lang="zh-CN"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表达方式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62558" y="2348880"/>
            <a:ext cx="11593288" cy="1728192"/>
          </a:xfrm>
          <a:prstGeom prst="rect">
            <a:avLst/>
          </a:prstGeom>
        </p:spPr>
      </p:pic>
      <p:sp>
        <p:nvSpPr>
          <p:cNvPr id="4" name="内容占位符 1"/>
          <p:cNvSpPr txBox="1">
            <a:spLocks/>
          </p:cNvSpPr>
          <p:nvPr/>
        </p:nvSpPr>
        <p:spPr bwMode="auto">
          <a:xfrm>
            <a:off x="360854" y="28529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wretch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exclaimed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Esmeralda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heartfelt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compassion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可怜的人啊</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埃斯梅拉达带着一种由衷同情的神色呼喊道。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954;FounderCES"/>
          <p:cNvPicPr/>
          <p:nvPr/>
        </p:nvPicPr>
        <p:blipFill>
          <a:blip r:embed="rId3"/>
          <a:stretch>
            <a:fillRect/>
          </a:stretch>
        </p:blipFill>
        <p:spPr>
          <a:xfrm>
            <a:off x="2638822" y="2078538"/>
            <a:ext cx="9217024" cy="547606"/>
          </a:xfrm>
          <a:prstGeom prst="rect">
            <a:avLst/>
          </a:prstGeom>
        </p:spPr>
      </p:pic>
    </p:spTree>
    <p:extLst>
      <p:ext uri="{BB962C8B-B14F-4D97-AF65-F5344CB8AC3E}">
        <p14:creationId xmlns:p14="http://schemas.microsoft.com/office/powerpoint/2010/main" val="4223013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80044"/>
          </a:xfrm>
        </p:spPr>
        <p:txBody>
          <a:bodyPr/>
          <a:lstStyle/>
          <a:p>
            <a:pPr hangingPunct="0">
              <a:lnSpc>
                <a:spcPct val="14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 of support/thanks/sympathy/regret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表示支持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遗憾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expression of sadness/amazement/disbelief/horror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悲伤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不相信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恐怖的神色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facial expressions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面部表情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expression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无法表达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a:t>
            </a:r>
            <a:r>
              <a:rPr lang="en-US" altLang="zh-CN" b="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我们决定募捐以表示对这次活动的支持。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sadness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托尼坐在那里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脸上带着忧伤的表情。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hometown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我家乡的风景美得无法形容</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06574" y="962622"/>
            <a:ext cx="916310" cy="348745"/>
          </a:xfrm>
          <a:prstGeom prst="rect">
            <a:avLst/>
          </a:prstGeom>
        </p:spPr>
      </p:pic>
    </p:spTree>
    <p:extLst>
      <p:ext uri="{BB962C8B-B14F-4D97-AF65-F5344CB8AC3E}">
        <p14:creationId xmlns:p14="http://schemas.microsoft.com/office/powerpoint/2010/main" val="11511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08720"/>
            <a:ext cx="11521280" cy="2808312"/>
          </a:xfrm>
          <a:prstGeom prst="rect">
            <a:avLst/>
          </a:prstGeom>
        </p:spPr>
      </p:pic>
      <p:sp>
        <p:nvSpPr>
          <p:cNvPr id="2" name="内容占位符 1"/>
          <p:cNvSpPr>
            <a:spLocks noGrp="1"/>
          </p:cNvSpPr>
          <p:nvPr>
            <p:ph idx="1"/>
          </p:nvPr>
        </p:nvSpPr>
        <p:spPr>
          <a:xfrm>
            <a:off x="360854" y="1414517"/>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表达，表示；快递邮寄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特快的；快递的；用快递寄送的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特快列车；快递服务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 thanks/gratitude to sb for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因某事向某人表示感谢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 oneself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表达某人自己的想法（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或感情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小.eps" descr="id:2147487010;FounderCES"/>
          <p:cNvPicPr/>
          <p:nvPr/>
        </p:nvPicPr>
        <p:blipFill>
          <a:blip r:embed="rId3"/>
          <a:stretch>
            <a:fillRect/>
          </a:stretch>
        </p:blipFill>
        <p:spPr>
          <a:xfrm>
            <a:off x="406574" y="980728"/>
            <a:ext cx="1777672" cy="349024"/>
          </a:xfrm>
          <a:prstGeom prst="rect">
            <a:avLst/>
          </a:prstGeom>
        </p:spPr>
      </p:pic>
      <p:sp>
        <p:nvSpPr>
          <p:cNvPr id="5" name="内容占位符 1"/>
          <p:cNvSpPr txBox="1">
            <a:spLocks/>
          </p:cNvSpPr>
          <p:nvPr/>
        </p:nvSpPr>
        <p:spPr bwMode="auto">
          <a:xfrm>
            <a:off x="360854" y="371703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gratitude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我写信是为了感谢你对我英语学习的帮助。</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express oneself well is an important part of education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学会好好表达自己是教育的一个重要组成方面。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开始具有</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某种特征、面貌等</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呈现</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露出</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开始雇用</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承担或</a:t>
            </a:r>
            <a:r>
              <a:rPr lang="zh-CN" altLang="zh-CN" b="1"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获得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B3.eps" descr="id:2147487248;FounderCES"/>
          <p:cNvPicPr/>
          <p:nvPr/>
        </p:nvPicPr>
        <p:blipFill>
          <a:blip r:embed="rId2"/>
          <a:stretch>
            <a:fillRect/>
          </a:stretch>
        </p:blipFill>
        <p:spPr>
          <a:xfrm>
            <a:off x="406574" y="980728"/>
            <a:ext cx="1728192" cy="332873"/>
          </a:xfrm>
          <a:prstGeom prst="rect">
            <a:avLst/>
          </a:prstGeom>
        </p:spPr>
      </p:pic>
      <p:pic>
        <p:nvPicPr>
          <p:cNvPr id="5" name="图片 4"/>
          <p:cNvPicPr>
            <a:picLocks noChangeAspect="1"/>
          </p:cNvPicPr>
          <p:nvPr/>
        </p:nvPicPr>
        <p:blipFill>
          <a:blip r:embed="rId3"/>
          <a:stretch>
            <a:fillRect/>
          </a:stretch>
        </p:blipFill>
        <p:spPr>
          <a:xfrm>
            <a:off x="262558" y="2259182"/>
            <a:ext cx="11593288" cy="1745882"/>
          </a:xfrm>
          <a:prstGeom prst="rect">
            <a:avLst/>
          </a:prstGeom>
        </p:spPr>
      </p:pic>
      <p:sp>
        <p:nvSpPr>
          <p:cNvPr id="6" name="内容占位符 1"/>
          <p:cNvSpPr txBox="1">
            <a:spLocks/>
          </p:cNvSpPr>
          <p:nvPr/>
        </p:nvSpPr>
        <p:spPr bwMode="auto">
          <a:xfrm>
            <a:off x="360854" y="276323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Sybil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killed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herself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Dorian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taken</a:t>
            </a:r>
            <a:r>
              <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cruel</a:t>
            </a:r>
            <a:r>
              <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当他得知西比尔自杀时</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多里安发现他在画中的脸看起来很残忍。</a:t>
            </a:r>
            <a:endParaRPr lang="zh-CN" altLang="zh-CN" sz="1050"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cousin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challenging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我的表弟很有创造力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能承担这项富有挑战性的新任务。</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spoken</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publishing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他已经跟一家出版公司谈过了。他们将聘用他。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954;FounderCES"/>
          <p:cNvPicPr/>
          <p:nvPr/>
        </p:nvPicPr>
        <p:blipFill>
          <a:blip r:embed="rId4"/>
          <a:stretch>
            <a:fillRect/>
          </a:stretch>
        </p:blipFill>
        <p:spPr>
          <a:xfrm>
            <a:off x="2638822" y="1988840"/>
            <a:ext cx="9217024" cy="547606"/>
          </a:xfrm>
          <a:prstGeom prst="rect">
            <a:avLst/>
          </a:prstGeom>
        </p:spPr>
      </p:pic>
    </p:spTree>
    <p:extLst>
      <p:ext uri="{BB962C8B-B14F-4D97-AF65-F5344CB8AC3E}">
        <p14:creationId xmlns:p14="http://schemas.microsoft.com/office/powerpoint/2010/main" val="1332590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394192"/>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sb/sth</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bay</a:t>
            </a:r>
            <a:r>
              <a:rPr lang="en-US"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不让某人接近</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防止</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楷体" panose="02010609060101010101" pitchFamily="49" charset="-122"/>
                <a:cs typeface="Times New Roman" panose="02020603050405020304" pitchFamily="18" charset="0"/>
              </a:rPr>
              <a:t>问题</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恶化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a:stretch>
            <a:fillRect/>
          </a:stretch>
        </p:blipFill>
        <p:spPr>
          <a:xfrm>
            <a:off x="262558" y="2348880"/>
            <a:ext cx="11593288" cy="1656184"/>
          </a:xfrm>
          <a:prstGeom prst="rect">
            <a:avLst/>
          </a:prstGeom>
        </p:spPr>
      </p:pic>
      <p:sp>
        <p:nvSpPr>
          <p:cNvPr id="7" name="内容占位符 1"/>
          <p:cNvSpPr txBox="1">
            <a:spLocks/>
          </p:cNvSpPr>
          <p:nvPr/>
        </p:nvSpPr>
        <p:spPr bwMode="auto">
          <a:xfrm>
            <a:off x="360854" y="285293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seemed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honour</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他似乎把阻止这件事作为一种荣誉。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oranges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吃橘子可以预防感冒。</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smtClean="0">
                <a:solidFill>
                  <a:srgbClr val="000000"/>
                </a:solidFill>
                <a:latin typeface="+mj-ea"/>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bowl</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pounds</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一天一碗汤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脂肪减光光。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954;FounderCES"/>
          <p:cNvPicPr/>
          <p:nvPr/>
        </p:nvPicPr>
        <p:blipFill>
          <a:blip r:embed="rId3"/>
          <a:stretch>
            <a:fillRect/>
          </a:stretch>
        </p:blipFill>
        <p:spPr>
          <a:xfrm>
            <a:off x="2638822" y="2078538"/>
            <a:ext cx="9217024" cy="547606"/>
          </a:xfrm>
          <a:prstGeom prst="rect">
            <a:avLst/>
          </a:prstGeom>
        </p:spPr>
      </p:pic>
    </p:spTree>
    <p:extLst>
      <p:ext uri="{BB962C8B-B14F-4D97-AF65-F5344CB8AC3E}">
        <p14:creationId xmlns:p14="http://schemas.microsoft.com/office/powerpoint/2010/main" val="326461459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594</TotalTime>
  <Words>2226</Words>
  <Application>Microsoft Office PowerPoint</Application>
  <PresentationFormat>自定义</PresentationFormat>
  <Paragraphs>106</Paragraphs>
  <Slides>28</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28</vt:i4>
      </vt:variant>
    </vt:vector>
  </HeadingPairs>
  <TitlesOfParts>
    <vt:vector size="40" baseType="lpstr">
      <vt:lpstr>MS Mincho</vt:lpstr>
      <vt:lpstr>黑体</vt:lpstr>
      <vt:lpstr>楷体</vt:lpstr>
      <vt:lpstr>宋体</vt:lpstr>
      <vt:lpstr>微软雅黑</vt:lpstr>
      <vt:lpstr>Arial</vt:lpstr>
      <vt:lpstr>Book Antiqua</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577</cp:revision>
  <dcterms:created xsi:type="dcterms:W3CDTF">2020-11-06T05:24:00Z</dcterms:created>
  <dcterms:modified xsi:type="dcterms:W3CDTF">2025-11-01T08:00:59Z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